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  <p:sldId id="291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05A28"/>
    <a:srgbClr val="85754E"/>
    <a:srgbClr val="8C9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6357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outlineViewPr>
    <p:cViewPr>
      <p:scale>
        <a:sx n="33" d="100"/>
        <a:sy n="33" d="100"/>
      </p:scale>
      <p:origin x="0" y="-1471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1424779699426352E-2"/>
          <c:w val="0.98677025918635175"/>
          <c:h val="0.9237484934399754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explosion val="28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652-45FD-945D-F8E9DE3F9A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E88-43C2-9120-5845933596D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Dividend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2-45FD-945D-F8E9DE3F9A4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105E42-2B94-4106-8CD5-8583482A4E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5760B-E387-4ADC-AA21-5B381D85AB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0F59A-81EC-43CF-8C65-16C4F98BA2E1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8FED3-F5AF-4078-8876-184A979653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7942E-A3E7-4D9F-9168-F7BB8D21B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941F2-C1D0-4E0F-996C-26BE003E2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15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2C61A-47E4-4B99-BC54-13D14110594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6739E-7306-4206-A60F-EAED2E021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6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6739E-7306-4206-A60F-EAED2E0219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5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9C56E7-DBF6-498E-9B7F-059D8E4B7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3079859"/>
            <a:ext cx="12192000" cy="3778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695B2-0104-4542-87A7-7E6F5E4F1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63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C86D9-595D-4E4A-BA33-EC377B9B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A2364-C95E-4096-AC1E-2C9933F9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7A2A-C46E-4654-891C-EC7DB560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8701-D670-4E36-96BB-2843173E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4B589-BB2F-4050-B631-09E504A19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6FD22-2D52-4F5D-B4F6-E359DA8B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DB34-7EF8-44F8-9B5A-BE900314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0367E-6A61-4481-B5A4-07F70C45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2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D0246-1D63-45FD-A585-D6D9079AB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38FF9-DAF5-4854-92B9-5A7BEFD8E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6892-C3F1-4722-8EF0-D1B36E91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5EE2A-F046-46A6-A064-30725133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54BA9-CE91-4D70-BD31-92D2AB51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8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9C56E7-DBF6-498E-9B7F-059D8E4B7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0" y="3079859"/>
            <a:ext cx="12192000" cy="3778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695B2-0104-4542-87A7-7E6F5E4F1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63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C86D9-595D-4E4A-BA33-EC377B9B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A2364-C95E-4096-AC1E-2C9933F9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7A2A-C46E-4654-891C-EC7DB560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7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3D41-7FFF-42AC-979A-2708C77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57225-D741-43BE-947E-754E2B2C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Acumin Pro Extra Light" panose="020B0304020202020204" pitchFamily="34" charset="0"/>
              </a:defRPr>
            </a:lvl1pPr>
            <a:lvl2pPr>
              <a:defRPr>
                <a:latin typeface="Acumin Pro Extra Light" panose="020B0304020202020204" pitchFamily="34" charset="0"/>
              </a:defRPr>
            </a:lvl2pPr>
            <a:lvl3pPr>
              <a:defRPr>
                <a:latin typeface="Acumin Pro Extra Light" panose="020B0304020202020204" pitchFamily="34" charset="0"/>
              </a:defRPr>
            </a:lvl3pPr>
            <a:lvl4pPr>
              <a:defRPr>
                <a:latin typeface="Acumin Pro Extra Light" panose="020B0304020202020204" pitchFamily="34" charset="0"/>
              </a:defRPr>
            </a:lvl4pPr>
            <a:lvl5pPr>
              <a:defRPr>
                <a:latin typeface="Acumin Pro Extr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8B325-0E1C-4E4E-B59E-4F7B39E2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A5E2A-0360-4B60-9461-17C96FC6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862D-A8AD-4C93-BC3B-012A85E3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 descr="ICHClogo-New.jpg">
            <a:extLst>
              <a:ext uri="{FF2B5EF4-FFF2-40B4-BE49-F238E27FC236}">
                <a16:creationId xmlns:a16="http://schemas.microsoft.com/office/drawing/2014/main" id="{8C95A9A8-E2EB-406E-88E4-D17D724C4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684" y="5586412"/>
            <a:ext cx="956632" cy="95250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7301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BC9F-BED9-4413-8075-74998C55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94D9B-7F7D-4782-8DFC-1D469CBA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3C90B-B56B-48F6-B0B8-8B63363A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7CC2-D185-4DE6-9641-3B1DBB7C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55FF4-EDDA-466B-8B28-EE6BAF96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1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59F2-41E0-4596-9362-B887F233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06D7-CC9D-4652-B4E2-5C406E6CA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C62AE-A622-468E-9127-A90317013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0445E-A02A-475C-B85C-51BECD89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5AD2-9858-4E09-A99D-2EBF3672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10FBF-4CEF-47B4-B9A4-E9D645E1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49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1A49-B5E0-4987-9BA7-EFFCB6E6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C1340-E937-49BE-AA8E-EE45D977D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F0D73-2D1C-4CF8-8850-B55CD1703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998A-87E9-497C-975D-0D354DE63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42CB2-FE90-425A-9043-AED5CFFC7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89EAE-C507-42AD-9198-918E6576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665EE-2DD3-49DF-A1EE-BC41DB48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2ADA8-31EE-4B79-8A0F-CAE6A43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D307-F95C-4A4F-9B40-EDA0F072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DC94B-5BFE-4DEC-917D-E58ECF5E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6C439-5790-4878-A8B9-BFC70E5A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0178F-DD3D-43CE-A0CA-73ABC46D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11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23D6A-EB65-402E-A6B3-EEC6EA7E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7BD43-2443-47AE-BD5D-5BE6F1BB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D67D8-5EB5-4EC4-ABFC-F14098D1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7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347E-A172-415A-B47F-BE16857B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A0498-8272-4AF2-84B5-52D730068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4CEEB-E203-4724-81A8-70D244E1D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91220-46E1-4896-B4E1-C39F9A5E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F59F8-A18F-4EA4-95AE-A4A085F3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924FC-7BB2-4918-9C94-567209B3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6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3D41-7FFF-42AC-979A-2708C771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57225-D741-43BE-947E-754E2B2C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Acumin Pro Extra Light" panose="020B0304020202020204" pitchFamily="34" charset="0"/>
              </a:defRPr>
            </a:lvl1pPr>
            <a:lvl2pPr>
              <a:defRPr>
                <a:latin typeface="Acumin Pro Extra Light" panose="020B0304020202020204" pitchFamily="34" charset="0"/>
              </a:defRPr>
            </a:lvl2pPr>
            <a:lvl3pPr>
              <a:defRPr>
                <a:latin typeface="Acumin Pro Extra Light" panose="020B0304020202020204" pitchFamily="34" charset="0"/>
              </a:defRPr>
            </a:lvl3pPr>
            <a:lvl4pPr>
              <a:defRPr>
                <a:latin typeface="Acumin Pro Extra Light" panose="020B0304020202020204" pitchFamily="34" charset="0"/>
              </a:defRPr>
            </a:lvl4pPr>
            <a:lvl5pPr>
              <a:defRPr>
                <a:latin typeface="Acumin Pro Extr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8B325-0E1C-4E4E-B59E-4F7B39E2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A5E2A-0360-4B60-9461-17C96FC6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862D-A8AD-4C93-BC3B-012A85E3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0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3A5FC-C4EB-496F-B999-88C45DD9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CDACD-AE35-40F6-891C-A544FA66A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AE36C-57DD-41BE-930F-F6935C449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5A991-2406-475E-A033-2F4CEB14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CE444-2205-4A49-B979-16F446CD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6A6BA-3BB1-4DDC-840D-EC828453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48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8701-D670-4E36-96BB-2843173E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4B589-BB2F-4050-B631-09E504A19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6FD22-2D52-4F5D-B4F6-E359DA8B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DB34-7EF8-44F8-9B5A-BE900314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0367E-6A61-4481-B5A4-07F70C45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95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D0246-1D63-45FD-A585-D6D9079AB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38FF9-DAF5-4854-92B9-5A7BEFD8E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A6892-C3F1-4722-8EF0-D1B36E91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5EE2A-F046-46A6-A064-30725133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54BA9-CE91-4D70-BD31-92D2AB51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BC9F-BED9-4413-8075-74998C55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94D9B-7F7D-4782-8DFC-1D469CBAA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3C90B-B56B-48F6-B0B8-8B63363AC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7CC2-D185-4DE6-9641-3B1DBB7C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55FF4-EDDA-466B-8B28-EE6BAF96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7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59F2-41E0-4596-9362-B887F233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F06D7-CC9D-4652-B4E2-5C406E6CA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C62AE-A622-468E-9127-A90317013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0445E-A02A-475C-B85C-51BECD89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5AD2-9858-4E09-A99D-2EBF3672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10FBF-4CEF-47B4-B9A4-E9D645E1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2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1A49-B5E0-4987-9BA7-EFFCB6E6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C1340-E937-49BE-AA8E-EE45D977D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F0D73-2D1C-4CF8-8850-B55CD1703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998A-87E9-497C-975D-0D354DE63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42CB2-FE90-425A-9043-AED5CFFC7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89EAE-C507-42AD-9198-918E6576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665EE-2DD3-49DF-A1EE-BC41DB48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2ADA8-31EE-4B79-8A0F-CAE6A43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D307-F95C-4A4F-9B40-EDA0F072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DC94B-5BFE-4DEC-917D-E58ECF5E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6C439-5790-4878-A8B9-BFC70E5A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0178F-DD3D-43CE-A0CA-73ABC46D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23D6A-EB65-402E-A6B3-EEC6EA7E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7BD43-2443-47AE-BD5D-5BE6F1BB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D67D8-5EB5-4EC4-ABFC-F14098D1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4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347E-A172-415A-B47F-BE16857B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A0498-8272-4AF2-84B5-52D730068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4CEEB-E203-4724-81A8-70D244E1D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91220-46E1-4896-B4E1-C39F9A5E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F59F8-A18F-4EA4-95AE-A4A085F3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924FC-7BB2-4918-9C94-567209B3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4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3A5FC-C4EB-496F-B999-88C45DD9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CDACD-AE35-40F6-891C-A544FA66A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AE36C-57DD-41BE-930F-F6935C449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5A991-2406-475E-A033-2F4CEB14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CE444-2205-4A49-B979-16F446CD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6A6BA-3BB1-4DDC-840D-EC828453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7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3F0D1-65C8-47EC-94F6-33F61E3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66BE6-2A8B-4C21-9F6E-29F241A0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D8062-AC46-4429-801F-E4A3AC4EE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58428-2615-4CB9-A275-B657E0744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95B6-29FE-41D9-A5F0-AD60F72ED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3A323-B2DF-43B2-BC6F-2FA34FB500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0" y="5410200"/>
            <a:ext cx="12192000" cy="146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8A0C24-E012-4FC0-AFD1-26BED908F149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20D55-C55B-49C0-9BED-18E0C2456505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A1BC20-69EB-40E0-BB91-EA2F5B490740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67417C-E1A2-430F-83E3-54DDCBA687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2C7D680-B08F-48A7-82F8-B0242975AA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34261" y="5543548"/>
            <a:ext cx="1349526" cy="11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irulen Rg" panose="020B06050202000801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3F0D1-65C8-47EC-94F6-33F61E38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66BE6-2A8B-4C21-9F6E-29F241A0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D8062-AC46-4429-801F-E4A3AC4EE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20D55-C55B-49C0-9BED-18E0C2456505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58428-2615-4CB9-A275-B657E0744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95B6-29FE-41D9-A5F0-AD60F72ED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417C-E1A2-430F-83E3-54DDCBA687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3A323-B2DF-43B2-BC6F-2FA34FB500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0" y="5410200"/>
            <a:ext cx="12192000" cy="146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8A0C24-E012-4FC0-AFD1-26BED908F149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20D55-C55B-49C0-9BED-18E0C2456505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A1BC20-69EB-40E0-BB91-EA2F5B490740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67417C-E1A2-430F-83E3-54DDCBA687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2BFF88-B9BA-4DA0-A958-3F7A0E2ABF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60130" y="5732384"/>
            <a:ext cx="1846811" cy="6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irulen Rg" panose="020B06050202000801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12.png@01CF3176.C1A8A270" TargetMode="Externa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arhousing.com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nfo@ansarfinancial.com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info@ansarfinancia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936" y="382555"/>
            <a:ext cx="6364658" cy="234138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6"/>
                </a:solidFill>
                <a:latin typeface="Pirulen Rg" panose="020B0605020200080104" pitchFamily="34" charset="0"/>
              </a:rPr>
              <a:t>Key Concepts </a:t>
            </a:r>
            <a:br>
              <a:rPr lang="en-US" sz="3200" dirty="0">
                <a:solidFill>
                  <a:srgbClr val="85754E"/>
                </a:solidFill>
                <a:latin typeface="Pirulen Rg" panose="020B0605020200080104" pitchFamily="34" charset="0"/>
              </a:rPr>
            </a:br>
            <a:r>
              <a:rPr lang="en-US" sz="3200" b="1" dirty="0">
                <a:latin typeface="Pirulen Rg" panose="020B0605020200080104" pitchFamily="34" charset="0"/>
              </a:rPr>
              <a:t>of Islamic Financing and</a:t>
            </a:r>
            <a:br>
              <a:rPr lang="en-US" sz="3200" dirty="0">
                <a:solidFill>
                  <a:srgbClr val="85754E"/>
                </a:solidFill>
                <a:latin typeface="Pirulen Rg" panose="020B0605020200080104" pitchFamily="34" charset="0"/>
              </a:rPr>
            </a:br>
            <a:r>
              <a:rPr lang="en-US" sz="4000" dirty="0">
                <a:solidFill>
                  <a:schemeClr val="accent6"/>
                </a:solidFill>
                <a:latin typeface="Pirulen Rg" panose="020B0605020200080104" pitchFamily="34" charset="0"/>
              </a:rPr>
              <a:t>Interest-Free</a:t>
            </a:r>
            <a:br>
              <a:rPr lang="en-US" sz="3200" dirty="0">
                <a:solidFill>
                  <a:srgbClr val="85754E"/>
                </a:solidFill>
                <a:latin typeface="Pirulen Rg" panose="020B0605020200080104" pitchFamily="34" charset="0"/>
              </a:rPr>
            </a:br>
            <a:r>
              <a:rPr lang="en-US" sz="3200" b="1" dirty="0">
                <a:latin typeface="Pirulen Rg" panose="020B0605020200080104" pitchFamily="34" charset="0"/>
              </a:rPr>
              <a:t>Home Ownership Program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1D581D-4778-4042-A689-9D3AF6FF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0169" y="4361986"/>
            <a:ext cx="3091661" cy="213447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628FB7E-E65F-4E58-8CEA-A62004D24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270" y="382555"/>
            <a:ext cx="2365253" cy="24156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0B957E-2B27-4EC1-84E0-5D8DF18024C3}"/>
              </a:ext>
            </a:extLst>
          </p:cNvPr>
          <p:cNvSpPr/>
          <p:nvPr/>
        </p:nvSpPr>
        <p:spPr>
          <a:xfrm>
            <a:off x="1" y="3267355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By PERVEZ NASIM (</a:t>
            </a:r>
            <a:r>
              <a:rPr lang="en-US" sz="28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Chairman)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1200" dirty="0">
              <a:solidFill>
                <a:srgbClr val="8C9091"/>
              </a:solidFill>
              <a:latin typeface="Acumin Pro Extra Light" panose="020B0304020202020204" pitchFamily="34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2510561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946BFC-8AC2-4A92-AA82-39C8ED43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495" y="2413185"/>
            <a:ext cx="3640933" cy="245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72831"/>
            <a:ext cx="8147756" cy="295143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Musharikah Mutanaqisah or Decreasing Partnership model was adopted;</a:t>
            </a:r>
          </a:p>
          <a:p>
            <a:endParaRPr lang="en-US" b="1" dirty="0"/>
          </a:p>
          <a:p>
            <a:r>
              <a:rPr lang="en-US" b="1" dirty="0"/>
              <a:t>For its simplicity and practical nature for the long-term transactions;</a:t>
            </a:r>
          </a:p>
          <a:p>
            <a:endParaRPr lang="en-US" b="1" dirty="0"/>
          </a:p>
          <a:p>
            <a:r>
              <a:rPr lang="en-US" b="1" dirty="0"/>
              <a:t>A Partnership between a Family and the Community (Co-op)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11999"/>
            <a:ext cx="1080164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THE SHARIA MODEL ADOPTED BY THE CO-OP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367201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936" y="262550"/>
            <a:ext cx="9081794" cy="270573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A PARTNERSHIP</a:t>
            </a:r>
            <a:br>
              <a:rPr lang="en-US" sz="4000" b="1" dirty="0">
                <a:solidFill>
                  <a:srgbClr val="FFC000"/>
                </a:solidFill>
              </a:rPr>
            </a:br>
            <a:br>
              <a:rPr lang="en-US" sz="4000" b="1" dirty="0">
                <a:solidFill>
                  <a:srgbClr val="FFC000"/>
                </a:solidFill>
              </a:rPr>
            </a:br>
            <a:r>
              <a:rPr lang="en-US" sz="3600" b="1" dirty="0">
                <a:solidFill>
                  <a:srgbClr val="FFC000"/>
                </a:solidFill>
              </a:rPr>
              <a:t>Between the Islamic Financial Institution</a:t>
            </a:r>
            <a:br>
              <a:rPr lang="en-US" sz="3600" b="1" dirty="0">
                <a:solidFill>
                  <a:srgbClr val="FFC000"/>
                </a:solidFill>
              </a:rPr>
            </a:br>
            <a:r>
              <a:rPr lang="en-US" sz="3600" b="1" dirty="0">
                <a:solidFill>
                  <a:srgbClr val="FFC000"/>
                </a:solidFill>
              </a:rPr>
              <a:t>and</a:t>
            </a:r>
            <a:br>
              <a:rPr lang="en-US" sz="3600" b="1" dirty="0">
                <a:solidFill>
                  <a:srgbClr val="FFC000"/>
                </a:solidFill>
              </a:rPr>
            </a:br>
            <a:r>
              <a:rPr lang="en-US" sz="3600" b="1" dirty="0">
                <a:solidFill>
                  <a:srgbClr val="FFC000"/>
                </a:solidFill>
              </a:rPr>
              <a:t>The Prospective Home Owner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28FB7E-E65F-4E58-8CEA-A62004D2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70" y="382555"/>
            <a:ext cx="2365253" cy="24156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A6D643-FCBE-4E24-A673-3D231BE5A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580" y="4352130"/>
            <a:ext cx="3171039" cy="1063057"/>
          </a:xfrm>
          <a:prstGeom prst="rect">
            <a:avLst/>
          </a:prstGeom>
        </p:spPr>
      </p:pic>
      <p:pic>
        <p:nvPicPr>
          <p:cNvPr id="11" name="Picture 7" descr="ICHClogo-New.jpg">
            <a:extLst>
              <a:ext uri="{FF2B5EF4-FFF2-40B4-BE49-F238E27FC236}">
                <a16:creationId xmlns:a16="http://schemas.microsoft.com/office/drawing/2014/main" id="{01B9181B-0494-4D8B-9639-80831D73CE8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5193" y="4310293"/>
            <a:ext cx="1109687" cy="1104894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45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233A83-8423-45E9-A668-4A7EE092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871" y="2937488"/>
            <a:ext cx="3685735" cy="245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718608"/>
            <a:ext cx="8147756" cy="2108812"/>
          </a:xfrm>
        </p:spPr>
        <p:txBody>
          <a:bodyPr>
            <a:normAutofit/>
          </a:bodyPr>
          <a:lstStyle/>
          <a:p>
            <a:r>
              <a:rPr lang="en-US" sz="3600" b="1" dirty="0"/>
              <a:t>THE CO-OP IS BEING MANAGED BY A BOARD OF SEVEN VOLUNTEERS WHO ARE ELECTED EVERY TWO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57705"/>
            <a:ext cx="1120960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Islamic Co-operative Housing Corporation Ltd.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85419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978" y="764374"/>
            <a:ext cx="8122502" cy="1293028"/>
          </a:xfrm>
        </p:spPr>
        <p:txBody>
          <a:bodyPr>
            <a:normAutofit/>
          </a:bodyPr>
          <a:lstStyle/>
          <a:p>
            <a:pPr algn="ctr"/>
            <a:r>
              <a:rPr lang="en-US" sz="528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Objectives</a:t>
            </a:r>
            <a:endParaRPr lang="en-CA" sz="528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8233"/>
          </a:xfrm>
        </p:spPr>
        <p:txBody>
          <a:bodyPr>
            <a:normAutofit/>
          </a:bodyPr>
          <a:lstStyle/>
          <a:p>
            <a:pPr marL="480060" indent="-480060">
              <a:lnSpc>
                <a:spcPct val="125000"/>
              </a:lnSpc>
              <a:spcBef>
                <a:spcPts val="1440"/>
              </a:spcBef>
            </a:pPr>
            <a:r>
              <a:rPr lang="en-US" sz="3360" i="1" dirty="0"/>
              <a:t>To facilitate our committed members the opportunity to buy a house for their families without indulging in riba, and with as much security and flexibility as possible, within the taxation and legal framework of the country</a:t>
            </a:r>
          </a:p>
          <a:p>
            <a:pPr marL="480060" indent="-480060">
              <a:lnSpc>
                <a:spcPct val="125000"/>
              </a:lnSpc>
              <a:spcBef>
                <a:spcPts val="1440"/>
              </a:spcBef>
            </a:pPr>
            <a:r>
              <a:rPr lang="en-US" sz="4000" b="1" i="1" dirty="0">
                <a:solidFill>
                  <a:srgbClr val="FFC000"/>
                </a:solidFill>
              </a:rPr>
              <a:t>and ………</a:t>
            </a:r>
            <a:endParaRPr lang="en-CA" sz="40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291B86-E13F-47B4-87D9-E8B30A95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489" y="2788307"/>
            <a:ext cx="2991511" cy="2136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053883"/>
            <a:ext cx="8438489" cy="3165231"/>
          </a:xfrm>
        </p:spPr>
        <p:txBody>
          <a:bodyPr>
            <a:normAutofit/>
          </a:bodyPr>
          <a:lstStyle/>
          <a:p>
            <a:r>
              <a:rPr lang="en-US" sz="2400" b="1" dirty="0"/>
              <a:t>To mobilize and pool their savings and invest in the houses of fellow Muslims with no strings attached to a particular house;</a:t>
            </a:r>
          </a:p>
          <a:p>
            <a:r>
              <a:rPr lang="en-US" sz="2400" b="1" dirty="0"/>
              <a:t>To keep an individual’s funds as flexible as possible with the ability to sell/transfer  his/her shares with a reasonable notice;</a:t>
            </a:r>
          </a:p>
          <a:p>
            <a:r>
              <a:rPr lang="en-US" sz="2400" b="1" dirty="0"/>
              <a:t>To maintain the security of the investment; and,</a:t>
            </a:r>
          </a:p>
          <a:p>
            <a:r>
              <a:rPr lang="en-US" sz="2400" b="1" dirty="0"/>
              <a:t>To share the capital gain or loss and the rental income of the </a:t>
            </a:r>
          </a:p>
          <a:p>
            <a:pPr marL="0" indent="0">
              <a:buNone/>
            </a:pPr>
            <a:r>
              <a:rPr lang="en-US" sz="2400" b="1" dirty="0"/>
              <a:t>    “Co-operative” in the form of dividends with all members.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03576"/>
            <a:ext cx="11549575" cy="15814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…. </a:t>
            </a:r>
            <a:r>
              <a:rPr lang="en-US" b="1" dirty="0">
                <a:solidFill>
                  <a:srgbClr val="FFC000"/>
                </a:solidFill>
              </a:rPr>
              <a:t>to provide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 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sz="4000" b="1" dirty="0">
                <a:solidFill>
                  <a:srgbClr val="FFC000"/>
                </a:solidFill>
              </a:rPr>
              <a:t>an Opportunity to Committed Muslims all over the World…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90204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BA7242-9F82-4F63-B6D3-F584F809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756" y="3033773"/>
            <a:ext cx="3282244" cy="2178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99138"/>
            <a:ext cx="8466406" cy="331279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Prospective Home Buyers;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Home Buyers under the </a:t>
            </a:r>
            <a:r>
              <a:rPr lang="en-US" sz="3900" b="1" dirty="0"/>
              <a:t>interest-based</a:t>
            </a:r>
            <a:r>
              <a:rPr lang="en-US" sz="3200" b="1" dirty="0"/>
              <a:t> mortgages;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Simple Investors;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Home Buyers under Co-op Scheme;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Institutional Investors;	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3200" b="1" dirty="0"/>
              <a:t>Children/Grand Children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39990"/>
            <a:ext cx="814775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TYPES OF MEMBRSHIP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42724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1A8758-D6BA-4864-B43F-A836C2D9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91" y="2937488"/>
            <a:ext cx="4182109" cy="245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88123"/>
            <a:ext cx="8147756" cy="3432517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Pay $75 membership fee to join</a:t>
            </a:r>
          </a:p>
          <a:p>
            <a:r>
              <a:rPr lang="en-US" sz="3600" b="1" dirty="0"/>
              <a:t>Buy 6 shares of $100 each annually</a:t>
            </a:r>
          </a:p>
          <a:p>
            <a:r>
              <a:rPr lang="en-US" sz="3600" b="1" dirty="0"/>
              <a:t>Invest first  and buy shares</a:t>
            </a:r>
          </a:p>
          <a:p>
            <a:r>
              <a:rPr lang="en-US" sz="3600" b="1" dirty="0"/>
              <a:t>20% of 1st $100,000 cost of house</a:t>
            </a:r>
          </a:p>
          <a:p>
            <a:r>
              <a:rPr lang="en-US" sz="3600" b="1" dirty="0"/>
              <a:t>25% of up to the next $100,000 cost</a:t>
            </a:r>
          </a:p>
          <a:p>
            <a:r>
              <a:rPr lang="en-US" sz="3600" b="1" dirty="0"/>
              <a:t>30% of over $200,000 cost of house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7643"/>
            <a:ext cx="814775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MEMBERS COMMITMENTS: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13537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6" y="1831118"/>
            <a:ext cx="11268220" cy="3387995"/>
          </a:xfrm>
        </p:spPr>
        <p:txBody>
          <a:bodyPr>
            <a:normAutofit/>
          </a:bodyPr>
          <a:lstStyle/>
          <a:p>
            <a:r>
              <a:rPr lang="en-US" b="1" dirty="0"/>
              <a:t>Pay proportionate rent</a:t>
            </a:r>
          </a:p>
          <a:p>
            <a:r>
              <a:rPr lang="en-US" b="1" dirty="0"/>
              <a:t>Increase their ownership when they can</a:t>
            </a:r>
          </a:p>
          <a:p>
            <a:pPr marL="914400" lvl="2" indent="0">
              <a:buNone/>
            </a:pPr>
            <a:r>
              <a:rPr lang="en-US" b="1" dirty="0"/>
              <a:t>(every month or every second month or so on)</a:t>
            </a:r>
          </a:p>
          <a:p>
            <a:r>
              <a:rPr lang="en-US" b="1" dirty="0"/>
              <a:t>Rent decreases as ownership ratio increases </a:t>
            </a:r>
            <a:r>
              <a:rPr lang="en-US" b="1" i="1" u="sng" dirty="0"/>
              <a:t>(could be every month or so)</a:t>
            </a:r>
          </a:p>
          <a:p>
            <a:r>
              <a:rPr lang="en-US" b="1" dirty="0"/>
              <a:t>Share gain/loss 10% with the co-op</a:t>
            </a:r>
          </a:p>
          <a:p>
            <a:r>
              <a:rPr lang="en-US" b="1" dirty="0"/>
              <a:t>Legal ownership remains in the name of the housing co-op till 100% ownership shares are purchased by the member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95061"/>
            <a:ext cx="814775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MEMBERS: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882780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645394"/>
            <a:ext cx="11802794" cy="472891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  <a:defRPr/>
            </a:pPr>
            <a:endParaRPr lang="en-CA" altLang="en-US" sz="2400" dirty="0"/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Membership #: R.E.P #: 				Revision # ____________ </a:t>
            </a:r>
          </a:p>
          <a:p>
            <a:pPr marL="0" indent="0">
              <a:buNone/>
              <a:defRPr/>
            </a:pPr>
            <a:endParaRPr lang="en-CA" altLang="en-US" sz="6400" b="1" dirty="0"/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Effective ,    ________________ the total proportionate occupancy charges for the above housing unit will  be $1,100.00 calculated as follows: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Shares previously held by the member 						$120,000.00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Additional shares purchased on  _____________ 			 		$  20,000.00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Total shares held by the member 					A = 	 $140,000.00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Corporation's share 						B =  	 $166,000.00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Cost of the Housing unit 						C =  	 $306,000.00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Occupancy Charges (Rent) 						D = 	  $   2,000.00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Monthly Proportionate Rent: (B / C) x D 		$ 166,000 x 2,000 		E =	   $  1,085.00                                                 				            	      $ 306,000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Add: Administration Fee: 						   	$       15.00 </a:t>
            </a:r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  </a:t>
            </a:r>
            <a:r>
              <a:rPr lang="en-CA" altLang="en-US" sz="6400" b="1" i="1" dirty="0"/>
              <a:t>TOTAL PROPORTIONATE RENT : 					</a:t>
            </a:r>
            <a:r>
              <a:rPr lang="en-CA" altLang="en-US" sz="6400" b="1" dirty="0"/>
              <a:t> 	   $  1,100.00 </a:t>
            </a:r>
          </a:p>
          <a:p>
            <a:pPr>
              <a:buFont typeface="Wingdings 3" panose="05040102010807070707" charset="2"/>
              <a:buChar char=""/>
              <a:defRPr/>
            </a:pPr>
            <a:endParaRPr lang="en-CA" altLang="en-US" sz="6400" b="1" dirty="0"/>
          </a:p>
          <a:p>
            <a:pPr>
              <a:buFont typeface="Wingdings 3" panose="05040102010807070707" charset="2"/>
              <a:buChar char=""/>
              <a:defRPr/>
            </a:pPr>
            <a:r>
              <a:rPr lang="en-CA" altLang="en-US" sz="6400" b="1" dirty="0"/>
              <a:t>PREPARED BY:____________________ 		DATE:_______________________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2" y="237314"/>
            <a:ext cx="8147756" cy="52021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		</a:t>
            </a:r>
            <a:r>
              <a:rPr lang="en-US" sz="3200" b="1" dirty="0">
                <a:solidFill>
                  <a:srgbClr val="FFC000"/>
                </a:solidFill>
              </a:rPr>
              <a:t>MONTHLY RENT REVISION FORM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12205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8AC58F-9143-4765-AEBA-A81C0D70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474" y="3268690"/>
            <a:ext cx="2630658" cy="15450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276539"/>
            <a:ext cx="8607083" cy="3900372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As a result of sale/transfer of the housing unit any gain or loss realized will be divided as follows:                                              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b="1" dirty="0"/>
              <a:t>If, at that time, the member has more than 50% shares, </a:t>
            </a:r>
          </a:p>
          <a:p>
            <a:pPr marL="0" indent="0">
              <a:buNone/>
            </a:pPr>
            <a:r>
              <a:rPr lang="en-US" sz="2400" b="1" dirty="0"/>
              <a:t>       10% to the Co-op and 90% to the member. </a:t>
            </a:r>
          </a:p>
          <a:p>
            <a:pPr marL="0" indent="0">
              <a:buNone/>
            </a:pPr>
            <a:r>
              <a:rPr lang="en-US" sz="2400" b="1" dirty="0"/>
              <a:t>                                                                        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b="1" dirty="0"/>
              <a:t>If the member has 50% or less shares, 20% to the Co-op and 80% to the member.</a:t>
            </a:r>
          </a:p>
          <a:p>
            <a:endParaRPr lang="en-US" sz="2400" b="1" dirty="0"/>
          </a:p>
          <a:p>
            <a:r>
              <a:rPr lang="en-US" sz="2400" b="1" dirty="0"/>
              <a:t>The capital gain or loss will be shared after making an adjustment for authorized improvements, expansions and certain legal expenses incurred by the member.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4032"/>
            <a:ext cx="8147756" cy="93250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SHARING OF GAIN OR LOSS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29885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0" y="566461"/>
            <a:ext cx="77978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Preamble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044" y="1642674"/>
            <a:ext cx="7797801" cy="36327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The very fundamental concept for us to understand and accept is the fact, as revealed by Allah, our creator and sustainer, in the Holy Quran: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latin typeface="Freestyle Script" panose="030804020302050B0404" pitchFamily="66" charset="0"/>
              </a:rPr>
              <a:t>“</a:t>
            </a:r>
            <a:r>
              <a:rPr lang="en-US" sz="4400" b="1" dirty="0">
                <a:latin typeface="Freestyle Script" panose="030804020302050B0404" pitchFamily="66" charset="0"/>
              </a:rPr>
              <a:t>And It Is For Allah Whatever In The Heavens And</a:t>
            </a:r>
          </a:p>
          <a:p>
            <a:pPr marL="0" indent="0" algn="ctr">
              <a:buNone/>
            </a:pPr>
            <a:r>
              <a:rPr lang="en-US" sz="4400" b="1" dirty="0">
                <a:latin typeface="Freestyle Script" panose="030804020302050B0404" pitchFamily="66" charset="0"/>
              </a:rPr>
              <a:t> Whatever In The Earth.”</a:t>
            </a:r>
            <a:endParaRPr lang="en-US" sz="4400" b="1" dirty="0"/>
          </a:p>
        </p:txBody>
      </p:sp>
      <p:pic>
        <p:nvPicPr>
          <p:cNvPr id="4" name="Picture 6" descr="iStock_000009280486XSmall.jpg">
            <a:extLst>
              <a:ext uri="{FF2B5EF4-FFF2-40B4-BE49-F238E27FC236}">
                <a16:creationId xmlns:a16="http://schemas.microsoft.com/office/drawing/2014/main" id="{9E01E21D-C044-4A70-B647-81616B1911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86" y="365125"/>
            <a:ext cx="2776358" cy="47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74297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13CA785-A834-48AC-9D08-9B302C21C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376671"/>
              </p:ext>
            </p:extLst>
          </p:nvPr>
        </p:nvGraphicFramePr>
        <p:xfrm>
          <a:off x="0" y="0"/>
          <a:ext cx="12192000" cy="540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02F78AB2-AA94-4F60-97C0-BECD6A8C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7424"/>
            <a:ext cx="451218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INCOME DISTRIBUTION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987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956DAC-1FFD-47B2-8E37-1357131C6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732" y="3443067"/>
            <a:ext cx="3345268" cy="19648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40871"/>
            <a:ext cx="8147756" cy="2927756"/>
          </a:xfrm>
        </p:spPr>
        <p:txBody>
          <a:bodyPr>
            <a:normAutofit/>
          </a:bodyPr>
          <a:lstStyle/>
          <a:p>
            <a:r>
              <a:rPr lang="en-US" sz="3600" dirty="0"/>
              <a:t>Members are in drivers seat</a:t>
            </a:r>
          </a:p>
          <a:p>
            <a:r>
              <a:rPr lang="en-US" sz="3600" dirty="0"/>
              <a:t>Complete 100% ownership in 10-12 years</a:t>
            </a:r>
          </a:p>
          <a:p>
            <a:r>
              <a:rPr lang="en-US" sz="3600" dirty="0"/>
              <a:t>Conventional mortgages take 25-30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77643"/>
            <a:ext cx="1084384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Islamic Co-operative Housing Corporation Ltd.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127081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936" y="1073791"/>
            <a:ext cx="9081794" cy="163438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ANSAR FINANCIAL GROUP LAUNCHED A NEW CO-OPERATIVE IN 2003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28FB7E-E65F-4E58-8CEA-A62004D24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70" y="382555"/>
            <a:ext cx="2365253" cy="24156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2E4B18-B3F2-46F3-B38D-952221531239}"/>
              </a:ext>
            </a:extLst>
          </p:cNvPr>
          <p:cNvSpPr txBox="1">
            <a:spLocks/>
          </p:cNvSpPr>
          <p:nvPr/>
        </p:nvSpPr>
        <p:spPr>
          <a:xfrm>
            <a:off x="300592" y="5299874"/>
            <a:ext cx="11476138" cy="10338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ANSAR CO-OPERATIVE HOUSING CORPORATION LTD.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Ansar Co-operative operates under the same principles</a:t>
            </a:r>
          </a:p>
        </p:txBody>
      </p:sp>
      <p:pic>
        <p:nvPicPr>
          <p:cNvPr id="7" name="Picture 6" descr="new achc logo.png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793672" y="3700029"/>
            <a:ext cx="2096655" cy="111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30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B77AB5-4D0F-4F30-8999-3F485638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220" y="2329215"/>
            <a:ext cx="3376780" cy="19833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88123"/>
            <a:ext cx="8147756" cy="3488788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/>
              <a:t>In thirty-seven years, purchased a little over eight hundred sixty (860) houses</a:t>
            </a:r>
          </a:p>
          <a:p>
            <a:r>
              <a:rPr lang="en-US" sz="3600" b="1" dirty="0"/>
              <a:t>Sold a little over $85 Million worth of Shares;</a:t>
            </a:r>
          </a:p>
          <a:p>
            <a:r>
              <a:rPr lang="en-US" sz="3600" b="1" dirty="0"/>
              <a:t>Gave Dividends between 3.6% and 10%.        </a:t>
            </a:r>
          </a:p>
          <a:p>
            <a:r>
              <a:rPr lang="en-US" sz="3600" b="1" dirty="0"/>
              <a:t>For the year 2018 it is 3.6%;</a:t>
            </a:r>
          </a:p>
          <a:p>
            <a:r>
              <a:rPr lang="en-US" sz="3600" b="1" dirty="0"/>
              <a:t>Membership has grown to over 4,800 in North America and a good number from overseas as investors;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25392"/>
            <a:ext cx="874776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C000"/>
                </a:solidFill>
              </a:rPr>
              <a:t>COMBINED PRESENT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2912704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395EC8-CC1F-4E84-AE22-23E66EA1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91" y="2937488"/>
            <a:ext cx="4182109" cy="245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14746"/>
            <a:ext cx="8147756" cy="292775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it-IT" sz="3600" dirty="0"/>
              <a:t>St. Louis, Missouri, USA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3600" dirty="0"/>
              <a:t>San Francesco, USA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3600" dirty="0"/>
              <a:t>Manchester, UK</a:t>
            </a:r>
          </a:p>
          <a:p>
            <a:pPr marL="742950" indent="-742950">
              <a:buFont typeface="+mj-lt"/>
              <a:buAutoNum type="arabicPeriod"/>
            </a:pPr>
            <a:r>
              <a:rPr lang="it-IT" sz="3600" dirty="0"/>
              <a:t>Malaysia</a:t>
            </a:r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651518"/>
            <a:ext cx="1082977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OTHER COMMUNITIES COPIED OUR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420694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7" y="1969477"/>
            <a:ext cx="11240085" cy="34291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Established Home &amp; Auto Takaful for Co-op Members</a:t>
            </a:r>
          </a:p>
          <a:p>
            <a:pPr marL="0" indent="0" algn="ctr">
              <a:buNone/>
            </a:pPr>
            <a:br>
              <a:rPr lang="en-US" sz="4800" b="1" dirty="0"/>
            </a:br>
            <a:r>
              <a:rPr lang="en-US" sz="3200" b="1" dirty="0"/>
              <a:t>in partnership with second largest Insurance Company in Canada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000" b="1" dirty="0"/>
              <a:t>The Co-operators Insurance Group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7" y="860523"/>
            <a:ext cx="112400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Islamic Co-operative Housing Corporation Ltd.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907031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EE4F0D-143C-498D-A20F-45831388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292" y="3193366"/>
            <a:ext cx="3469112" cy="2199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94103"/>
            <a:ext cx="8147756" cy="310846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Business Financing &amp; Joint Ventures</a:t>
            </a:r>
          </a:p>
          <a:p>
            <a:r>
              <a:rPr lang="en-US" b="1" dirty="0"/>
              <a:t>Car Ownership Plan</a:t>
            </a:r>
          </a:p>
          <a:p>
            <a:r>
              <a:rPr lang="en-US" b="1" dirty="0"/>
              <a:t>Interest-free Retirement Saving Plans</a:t>
            </a:r>
          </a:p>
          <a:p>
            <a:r>
              <a:rPr lang="en-US" b="1" dirty="0"/>
              <a:t>Equipment Leasing</a:t>
            </a:r>
          </a:p>
          <a:p>
            <a:r>
              <a:rPr lang="en-US" b="1" dirty="0"/>
              <a:t>Land Development</a:t>
            </a:r>
          </a:p>
          <a:p>
            <a:r>
              <a:rPr lang="en-US" b="1" dirty="0"/>
              <a:t>Residential &amp; Industrial Construction and Development</a:t>
            </a:r>
          </a:p>
          <a:p>
            <a:r>
              <a:rPr lang="en-US" b="1" dirty="0"/>
              <a:t>Healthcare Facilities (Nursing Homes in Progress)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64432"/>
            <a:ext cx="1018309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OUR OTHER SERVICES AND PROJECTS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439468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iStock_000005125394Medium.jpg">
            <a:extLst>
              <a:ext uri="{FF2B5EF4-FFF2-40B4-BE49-F238E27FC236}">
                <a16:creationId xmlns:a16="http://schemas.microsoft.com/office/drawing/2014/main" id="{1F6C8CAE-EACA-44A8-B69D-50AAD713D4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84" y="681037"/>
            <a:ext cx="5159829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5218546" y="2565866"/>
            <a:ext cx="6677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3600" b="1" dirty="0">
                <a:solidFill>
                  <a:srgbClr val="002060"/>
                </a:solidFill>
                <a:latin typeface="Acumin Pro Extra Light" panose="020B03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www.ansarhousing.com</a:t>
            </a:r>
            <a:endParaRPr lang="en-US" sz="3600" b="1" dirty="0">
              <a:solidFill>
                <a:srgbClr val="002060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3600" b="1" dirty="0">
                <a:solidFill>
                  <a:srgbClr val="F05A28"/>
                </a:solidFill>
                <a:latin typeface="Acumin Pro Extra Light" panose="020B0304020202020204" pitchFamily="34" charset="0"/>
              </a:rPr>
              <a:t>E-mail achc@ansarhousing.com</a:t>
            </a:r>
            <a:endParaRPr lang="en-US" sz="2800" dirty="0">
              <a:solidFill>
                <a:srgbClr val="F05A28"/>
              </a:solidFill>
              <a:latin typeface="Acumin Pro Extr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9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3052" y="1688124"/>
            <a:ext cx="10578726" cy="3641794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latin typeface="Abadi Extra Light" panose="020B0604020202020204" pitchFamily="34" charset="0"/>
              </a:rPr>
              <a:t>Funds are invested in Ethically and Islamically permitted businesses/projects through Ansar Financial Group</a:t>
            </a:r>
          </a:p>
          <a:p>
            <a:r>
              <a:rPr lang="en-US" sz="3600" b="1" dirty="0">
                <a:latin typeface="Abadi Extra Light" panose="020B0604020202020204" pitchFamily="34" charset="0"/>
              </a:rPr>
              <a:t>Various Shariah concepts such as: </a:t>
            </a:r>
          </a:p>
          <a:p>
            <a:pPr lvl="1"/>
            <a:r>
              <a:rPr lang="en-US" sz="3200" b="1" dirty="0">
                <a:latin typeface="Abadi Extra Light" panose="020B0604020202020204" pitchFamily="34" charset="0"/>
              </a:rPr>
              <a:t>MUSHARIKAH (partnership)       </a:t>
            </a:r>
          </a:p>
          <a:p>
            <a:pPr lvl="1"/>
            <a:r>
              <a:rPr lang="en-US" sz="3200" b="1" dirty="0">
                <a:latin typeface="Abadi Extra Light" panose="020B0604020202020204" pitchFamily="34" charset="0"/>
              </a:rPr>
              <a:t>MURABAHA (installment purchase)</a:t>
            </a:r>
            <a:br>
              <a:rPr lang="en-US" sz="3200" b="1" dirty="0">
                <a:latin typeface="Abadi Extra Light" panose="020B0604020202020204" pitchFamily="34" charset="0"/>
              </a:rPr>
            </a:br>
            <a:r>
              <a:rPr lang="en-US" sz="3600" b="1" dirty="0">
                <a:latin typeface="Abadi Extra Light" panose="020B0604020202020204" pitchFamily="34" charset="0"/>
              </a:rPr>
              <a:t>and IJARAH (leasing) </a:t>
            </a:r>
          </a:p>
          <a:p>
            <a:pPr marL="457200" lvl="1" indent="0">
              <a:buNone/>
            </a:pPr>
            <a:r>
              <a:rPr lang="en-US" sz="3600" b="1" dirty="0">
                <a:latin typeface="Abadi Extra Light" panose="020B0604020202020204" pitchFamily="34" charset="0"/>
              </a:rPr>
              <a:t>are applied in the operation of all business transactions.</a:t>
            </a:r>
            <a:endParaRPr lang="en-US" sz="2800" b="1" dirty="0">
              <a:latin typeface="Abadi Extra Light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79" y="182881"/>
            <a:ext cx="8332788" cy="20079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Ansar Financial Group - AFG </a:t>
            </a:r>
            <a:br>
              <a:rPr lang="en-US" sz="6600" b="1" dirty="0">
                <a:solidFill>
                  <a:srgbClr val="FFC000"/>
                </a:solidFill>
              </a:rPr>
            </a:br>
            <a:r>
              <a:rPr lang="en-US" sz="3600" b="1" dirty="0">
                <a:solidFill>
                  <a:srgbClr val="FFC000"/>
                </a:solidFill>
              </a:rPr>
              <a:t>(AG - Private + AFDC - Public)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67600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5" y="3519055"/>
            <a:ext cx="10982037" cy="2687781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rgbClr val="85754E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First Interest-Free Public Company in North America</a:t>
            </a:r>
            <a:br>
              <a:rPr lang="en-US" sz="3600" dirty="0">
                <a:solidFill>
                  <a:srgbClr val="85754E"/>
                </a:solidFill>
              </a:rPr>
            </a:br>
            <a:br>
              <a:rPr lang="en-US" sz="3600" dirty="0">
                <a:solidFill>
                  <a:srgbClr val="85754E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Ansar Financial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and 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3600" dirty="0">
                <a:solidFill>
                  <a:srgbClr val="FFC000"/>
                </a:solidFill>
              </a:rPr>
              <a:t>   Development Corporation (AFDC)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1D581D-4778-4042-A689-9D3AF6FF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931" y="607513"/>
            <a:ext cx="3091661" cy="21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B3EED8B7-A16D-483F-AA3B-9AE3731CA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5213">
            <a:off x="64341" y="1691933"/>
            <a:ext cx="4117815" cy="1976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0" y="365125"/>
            <a:ext cx="7797800" cy="13255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85754E"/>
                </a:solidFill>
              </a:rPr>
              <a:t>IN OTHER WORDS, </a:t>
            </a:r>
            <a:br>
              <a:rPr lang="en-US" dirty="0">
                <a:solidFill>
                  <a:srgbClr val="85754E"/>
                </a:solidFill>
              </a:rPr>
            </a:br>
            <a:r>
              <a:rPr lang="en-US" dirty="0">
                <a:solidFill>
                  <a:srgbClr val="85754E"/>
                </a:solidFill>
              </a:rPr>
              <a:t>WE THE HUMAN BEINGS;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044" y="2288627"/>
            <a:ext cx="7797801" cy="1402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Do not really own anything in this World, Are just a trustee, will have to account for any and all breaches of this trust,  abuse, misuse &amp; injustices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CFEA9A-6438-4101-AB0D-9010ACEB9661}"/>
              </a:ext>
            </a:extLst>
          </p:cNvPr>
          <p:cNvSpPr/>
          <p:nvPr/>
        </p:nvSpPr>
        <p:spPr>
          <a:xfrm>
            <a:off x="762000" y="5683468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b="1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1000" b="1" dirty="0">
              <a:solidFill>
                <a:srgbClr val="8C909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b="1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4128550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12044F-60CE-40EC-8CF8-DE78784A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2" y="182881"/>
            <a:ext cx="12079458" cy="164274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First Interest-Free Public Company in North America listed on Exchange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 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HIGHLIGHTS OF AFDC IPO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6030"/>
          </a:xfrm>
        </p:spPr>
        <p:txBody>
          <a:bodyPr>
            <a:normAutofit/>
          </a:bodyPr>
          <a:lstStyle/>
          <a:p>
            <a:r>
              <a:rPr lang="en-US" sz="3200" b="1" dirty="0"/>
              <a:t>Maximum Offering: $ 15,000,000 </a:t>
            </a:r>
          </a:p>
          <a:p>
            <a:r>
              <a:rPr lang="en-US" sz="3200" b="1" dirty="0"/>
              <a:t>Sold 14,600,000 Common Shares in March 2010</a:t>
            </a:r>
          </a:p>
          <a:p>
            <a:r>
              <a:rPr lang="en-US" sz="3200" b="1" dirty="0"/>
              <a:t>$1.00 per Common Share</a:t>
            </a:r>
          </a:p>
          <a:p>
            <a:r>
              <a:rPr lang="en-US" sz="3200" b="1" dirty="0"/>
              <a:t>Current Portfolio over $15.5 Million</a:t>
            </a:r>
          </a:p>
          <a:p>
            <a:r>
              <a:rPr lang="en-US" sz="3200" b="1" dirty="0"/>
              <a:t>Shares are Tax-Deductible for Retirement, Education and Tax-Free Savings Plan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002684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Stock_000009280486XSmall.jpg">
            <a:extLst>
              <a:ext uri="{FF2B5EF4-FFF2-40B4-BE49-F238E27FC236}">
                <a16:creationId xmlns:a16="http://schemas.microsoft.com/office/drawing/2014/main" id="{9E01E21D-C044-4A70-B647-81616B1911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1457" y="365125"/>
            <a:ext cx="2776358" cy="478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C8FB7B-C787-4933-B016-9FB65C17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7" y="644327"/>
            <a:ext cx="10373004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Core Principles of Business of this Corporation: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5591"/>
            <a:ext cx="10515600" cy="2877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Corporation (AFDC)</a:t>
            </a:r>
          </a:p>
          <a:p>
            <a:r>
              <a:rPr lang="en-US" sz="3200" dirty="0"/>
              <a:t>Is operating on Interest-free basis;</a:t>
            </a:r>
          </a:p>
          <a:p>
            <a:r>
              <a:rPr lang="en-US" sz="3200" dirty="0"/>
              <a:t>Is Prohibited from Borrowing Money on interest;</a:t>
            </a:r>
          </a:p>
          <a:p>
            <a:r>
              <a:rPr lang="en-US" sz="3200" dirty="0"/>
              <a:t>Has Sharia/Ethics Committee is mandated in the Corporation’s By-Laws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664339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2D0AD0B-0F0C-4AF4-B1C6-FFFE4E8CD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1657" y="-497011"/>
            <a:ext cx="5732729" cy="5854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D459B1-37C7-4236-B2D2-82585C4DCB07}"/>
              </a:ext>
            </a:extLst>
          </p:cNvPr>
          <p:cNvSpPr/>
          <p:nvPr/>
        </p:nvSpPr>
        <p:spPr>
          <a:xfrm>
            <a:off x="-104504" y="3052689"/>
            <a:ext cx="13108889" cy="39008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06" y="3657180"/>
            <a:ext cx="10410091" cy="128702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Leading Financial Development of the Community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1D581D-4778-4042-A689-9D3AF6FF5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8931" y="607513"/>
            <a:ext cx="3091661" cy="21344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38C79-4D6F-471C-8A0F-1E1172F9F54C}"/>
              </a:ext>
            </a:extLst>
          </p:cNvPr>
          <p:cNvSpPr/>
          <p:nvPr/>
        </p:nvSpPr>
        <p:spPr>
          <a:xfrm>
            <a:off x="2926760" y="53651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</a:rPr>
              <a:t>1825 Markham Road, Suite 209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</a:rPr>
              <a:t>Toronto,  ON   M1B 4Z9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</a:rPr>
              <a:t>t:   1-416-646-1271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</a:rPr>
              <a:t>e:  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info@ansarfinancial.com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cumin Pro Extra Light" panose="020B0304020202020204" pitchFamily="34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cumin Pro Extra Light" panose="020B0304020202020204" pitchFamily="34" charset="0"/>
              </a:rPr>
              <a:t>ansarfinancial.com</a:t>
            </a:r>
          </a:p>
        </p:txBody>
      </p:sp>
    </p:spTree>
    <p:extLst>
      <p:ext uri="{BB962C8B-B14F-4D97-AF65-F5344CB8AC3E}">
        <p14:creationId xmlns:p14="http://schemas.microsoft.com/office/powerpoint/2010/main" val="656611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6" y="3587263"/>
            <a:ext cx="12173223" cy="1153549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chemeClr val="bg1"/>
                </a:solidFill>
              </a:rPr>
              <a:t>THANK YOU</a:t>
            </a:r>
            <a:br>
              <a:rPr lang="en-US" alt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E1D581D-4778-4042-A689-9D3AF6FF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931" y="607513"/>
            <a:ext cx="3091661" cy="21344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38C79-4D6F-471C-8A0F-1E1172F9F54C}"/>
              </a:ext>
            </a:extLst>
          </p:cNvPr>
          <p:cNvSpPr/>
          <p:nvPr/>
        </p:nvSpPr>
        <p:spPr>
          <a:xfrm>
            <a:off x="2926759" y="4740812"/>
            <a:ext cx="61609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1825 Markham Road, Suite 209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Toronto,  ON   M1B 4Z9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t:   1-416-646-1271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e:   </a:t>
            </a: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info@ansarfinancial.com</a:t>
            </a:r>
            <a:endParaRPr lang="en-US" sz="24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      www.ansarfinancial.com</a:t>
            </a:r>
          </a:p>
        </p:txBody>
      </p:sp>
    </p:spTree>
    <p:extLst>
      <p:ext uri="{BB962C8B-B14F-4D97-AF65-F5344CB8AC3E}">
        <p14:creationId xmlns:p14="http://schemas.microsoft.com/office/powerpoint/2010/main" val="148233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ompass, black, sitting&#10;&#10;Description automatically generated">
            <a:extLst>
              <a:ext uri="{FF2B5EF4-FFF2-40B4-BE49-F238E27FC236}">
                <a16:creationId xmlns:a16="http://schemas.microsoft.com/office/drawing/2014/main" id="{CF590F47-F3CC-4686-83A5-FE996472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1" y="1862929"/>
            <a:ext cx="3103627" cy="243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609" y="1304693"/>
            <a:ext cx="77978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85754E"/>
                </a:solidFill>
              </a:rPr>
              <a:t>WE THE HUMAN BEINGS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044" y="2364128"/>
            <a:ext cx="7797801" cy="2506636"/>
          </a:xfrm>
        </p:spPr>
        <p:txBody>
          <a:bodyPr>
            <a:normAutofit fontScale="55000" lnSpcReduction="20000"/>
          </a:bodyPr>
          <a:lstStyle/>
          <a:p>
            <a:endParaRPr lang="en-US" sz="3500" dirty="0"/>
          </a:p>
          <a:p>
            <a:r>
              <a:rPr lang="en-US" sz="5800" dirty="0"/>
              <a:t>Come to this World with nothing, not even with a diaper;</a:t>
            </a:r>
          </a:p>
          <a:p>
            <a:r>
              <a:rPr lang="en-US" sz="5800" dirty="0"/>
              <a:t>We leave this World with nothing material; </a:t>
            </a:r>
          </a:p>
          <a:p>
            <a:r>
              <a:rPr lang="en-US" sz="5800" dirty="0"/>
              <a:t>only our good deeds and bad deeds go with us in our graves.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1DFB7-B074-42F6-8739-3D66F1C47D71}"/>
              </a:ext>
            </a:extLst>
          </p:cNvPr>
          <p:cNvSpPr/>
          <p:nvPr/>
        </p:nvSpPr>
        <p:spPr>
          <a:xfrm>
            <a:off x="762000" y="5683468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1000" b="1" dirty="0">
              <a:solidFill>
                <a:schemeClr val="bg1">
                  <a:lumMod val="65000"/>
                </a:schemeClr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86075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key&#10;&#10;Description automatically generated">
            <a:extLst>
              <a:ext uri="{FF2B5EF4-FFF2-40B4-BE49-F238E27FC236}">
                <a16:creationId xmlns:a16="http://schemas.microsoft.com/office/drawing/2014/main" id="{622E1D84-B320-48EF-B4DC-FBDE9814D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99"/>
            <a:ext cx="3528131" cy="3217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220" y="686278"/>
            <a:ext cx="77978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85754E"/>
                </a:solidFill>
              </a:rPr>
              <a:t>SHARIAH (ISLAMIC LAW) </a:t>
            </a:r>
            <a:br>
              <a:rPr lang="en-US" sz="3200" dirty="0">
                <a:solidFill>
                  <a:srgbClr val="85754E"/>
                </a:solidFill>
              </a:rPr>
            </a:br>
            <a:r>
              <a:rPr lang="en-US" sz="3200" dirty="0">
                <a:solidFill>
                  <a:srgbClr val="85754E"/>
                </a:solidFill>
              </a:rPr>
              <a:t>REQUIRES FROM A MUSLIM THAT ONE MUST: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044" y="2188823"/>
            <a:ext cx="7979976" cy="2961314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Have honesty and integrity; </a:t>
            </a:r>
          </a:p>
          <a:p>
            <a:r>
              <a:rPr lang="en-US" sz="3200" b="1" dirty="0"/>
              <a:t>Expect blessings and rewards from the Creator, in addition to monetary benefit;</a:t>
            </a:r>
          </a:p>
          <a:p>
            <a:r>
              <a:rPr lang="en-US" sz="3200" b="1" dirty="0"/>
              <a:t>Be truthful and not to deceive; </a:t>
            </a:r>
          </a:p>
          <a:p>
            <a:r>
              <a:rPr lang="en-US" sz="3200" b="1" dirty="0"/>
              <a:t>Be conscious of social and environmental cost/benefits; rather than just monetary fulfillment.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76317-4E4F-4252-B60E-061CA300CAD3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>
                  <a:lumMod val="50000"/>
                </a:schemeClr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336273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ripod&#10;&#10;Description automatically generated">
            <a:extLst>
              <a:ext uri="{FF2B5EF4-FFF2-40B4-BE49-F238E27FC236}">
                <a16:creationId xmlns:a16="http://schemas.microsoft.com/office/drawing/2014/main" id="{BD87550F-7CBC-497D-BD75-E4207181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"/>
          <a:stretch/>
        </p:blipFill>
        <p:spPr>
          <a:xfrm>
            <a:off x="0" y="497424"/>
            <a:ext cx="4114085" cy="429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219" y="854058"/>
            <a:ext cx="8470845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5754E"/>
                </a:solidFill>
              </a:rPr>
              <a:t>Misconceptions among Muslims particularly, and among some Non-Muslims, as Well!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154" y="3042628"/>
            <a:ext cx="7979976" cy="2359366"/>
          </a:xfrm>
        </p:spPr>
        <p:txBody>
          <a:bodyPr>
            <a:normAutofit/>
          </a:bodyPr>
          <a:lstStyle/>
          <a:p>
            <a:r>
              <a:rPr lang="en-US" sz="3600" b="1" dirty="0"/>
              <a:t>Islamic banking and financing means; ‘conventional banking and financing’ delete the word </a:t>
            </a:r>
            <a:r>
              <a:rPr lang="en-US" sz="3600" b="1" dirty="0">
                <a:solidFill>
                  <a:srgbClr val="FF0000"/>
                </a:solidFill>
              </a:rPr>
              <a:t>“Interest”, </a:t>
            </a:r>
            <a:r>
              <a:rPr lang="en-US" sz="3600" b="1" dirty="0"/>
              <a:t>add the word </a:t>
            </a:r>
            <a:r>
              <a:rPr lang="en-US" sz="3600" b="1" dirty="0">
                <a:solidFill>
                  <a:srgbClr val="009900"/>
                </a:solidFill>
              </a:rPr>
              <a:t>“Profit”!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45F01-7B61-4371-BA5A-067458276FCE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>
                  <a:lumMod val="50000"/>
                </a:schemeClr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217298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81" y="1045081"/>
            <a:ext cx="867322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Islamic Co-operative Housing Corporation Ltd.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154" y="2596087"/>
            <a:ext cx="7979976" cy="2961314"/>
          </a:xfrm>
        </p:spPr>
        <p:txBody>
          <a:bodyPr>
            <a:normAutofit/>
          </a:bodyPr>
          <a:lstStyle/>
          <a:p>
            <a:r>
              <a:rPr lang="en-US" sz="3600" b="1" dirty="0"/>
              <a:t>Maximizing the profit is not the most important aspect of business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 Charity and social responsibility are part and parcel with the bottom line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F31853-5516-40BC-A591-B051E8B9FA66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accent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accent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accent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2896B38-2AE2-4E31-BA4A-E180233B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899" y="1661055"/>
            <a:ext cx="2365253" cy="24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FD80-CCAF-4872-A16F-CFBE2CFBD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480" y="124823"/>
            <a:ext cx="9137040" cy="2969537"/>
          </a:xfrm>
        </p:spPr>
        <p:txBody>
          <a:bodyPr>
            <a:noAutofit/>
          </a:bodyPr>
          <a:lstStyle/>
          <a:p>
            <a:br>
              <a:rPr lang="en-US" sz="4000" dirty="0">
                <a:solidFill>
                  <a:schemeClr val="accent6"/>
                </a:solidFill>
              </a:rPr>
            </a:br>
            <a:br>
              <a:rPr lang="en-US" sz="4000" dirty="0">
                <a:solidFill>
                  <a:schemeClr val="accent6"/>
                </a:solidFill>
              </a:rPr>
            </a:br>
            <a:r>
              <a:rPr lang="en-US" sz="4000" dirty="0">
                <a:solidFill>
                  <a:schemeClr val="accent6"/>
                </a:solidFill>
              </a:rPr>
              <a:t>“AFFORRRDABLE AND INTEREST-FREE HOME OWNERSHIP”</a:t>
            </a:r>
            <a:br>
              <a:rPr lang="en-US" sz="4000" dirty="0">
                <a:solidFill>
                  <a:schemeClr val="accent6"/>
                </a:solidFill>
              </a:rPr>
            </a:br>
            <a:br>
              <a:rPr lang="en-US" sz="3200" dirty="0">
                <a:solidFill>
                  <a:srgbClr val="85754E"/>
                </a:solidFill>
                <a:latin typeface="Pirulen Rg" panose="020B0605020200080104" pitchFamily="34" charset="0"/>
              </a:rPr>
            </a:br>
            <a:r>
              <a:rPr lang="en-US" sz="4400" b="1" dirty="0"/>
              <a:t>ISLAMIC ALTERNATIVE</a:t>
            </a:r>
            <a:br>
              <a:rPr lang="en-US" sz="4400" b="1" dirty="0"/>
            </a:br>
            <a:r>
              <a:rPr lang="en-US" sz="4400" b="1" dirty="0"/>
              <a:t> A PRACTICAL MODEL</a:t>
            </a:r>
            <a:endParaRPr lang="en-US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B957E-2B27-4EC1-84E0-5D8DF18024C3}"/>
              </a:ext>
            </a:extLst>
          </p:cNvPr>
          <p:cNvSpPr/>
          <p:nvPr/>
        </p:nvSpPr>
        <p:spPr>
          <a:xfrm>
            <a:off x="1" y="3267355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By PERVEZ NASIM (</a:t>
            </a:r>
            <a:r>
              <a:rPr lang="en-US" sz="28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Chairman)</a:t>
            </a: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1200" dirty="0">
              <a:solidFill>
                <a:srgbClr val="8C9091"/>
              </a:solidFill>
              <a:latin typeface="Acumin Pro Extra Light" panose="020B0304020202020204" pitchFamily="34" charset="0"/>
            </a:endParaRPr>
          </a:p>
          <a:p>
            <a:pPr algn="ctr">
              <a:buClr>
                <a:schemeClr val="tx1">
                  <a:shade val="95000"/>
                </a:schemeClr>
              </a:buClr>
              <a:defRPr/>
            </a:pPr>
            <a:r>
              <a:rPr lang="en-US" dirty="0">
                <a:solidFill>
                  <a:srgbClr val="8C909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AA6D643-FCBE-4E24-A673-3D231BE5A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2294" y="4813684"/>
            <a:ext cx="3171039" cy="1063057"/>
          </a:xfrm>
          <a:prstGeom prst="rect">
            <a:avLst/>
          </a:prstGeom>
        </p:spPr>
      </p:pic>
      <p:pic>
        <p:nvPicPr>
          <p:cNvPr id="11" name="Picture 7" descr="ICHClogo-New.jpg">
            <a:extLst>
              <a:ext uri="{FF2B5EF4-FFF2-40B4-BE49-F238E27FC236}">
                <a16:creationId xmlns:a16="http://schemas.microsoft.com/office/drawing/2014/main" id="{B3F5DD18-8499-4EA3-8E4B-7F785230C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2907" y="4771847"/>
            <a:ext cx="1109687" cy="1104894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54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818AAE-4070-4DFD-8922-2F8B7C7DC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22" y="3056249"/>
            <a:ext cx="3474720" cy="2337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0F52-A2BB-4BFC-903A-3644B3BE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15" y="2722672"/>
            <a:ext cx="8147756" cy="2108812"/>
          </a:xfrm>
        </p:spPr>
        <p:txBody>
          <a:bodyPr>
            <a:normAutofit/>
          </a:bodyPr>
          <a:lstStyle/>
          <a:p>
            <a:r>
              <a:rPr lang="en-US" b="1" dirty="0"/>
              <a:t>North America’s 1st  Islamic Financial Institution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An interest-free HOME OWNERSHIP and INVESTMENT Project established in 1980 in Canada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7173D-AA47-4523-8954-218440E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14" y="1262172"/>
            <a:ext cx="1121745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Islamic Co-operative Housing Corporation Ltd. </a:t>
            </a:r>
            <a:br>
              <a:rPr lang="en-US" b="1" dirty="0">
                <a:solidFill>
                  <a:srgbClr val="FFC000"/>
                </a:solidFill>
              </a:rPr>
            </a:b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4BDD3-DEFA-4971-973B-52EED8EAFB0F}"/>
              </a:ext>
            </a:extLst>
          </p:cNvPr>
          <p:cNvSpPr/>
          <p:nvPr/>
        </p:nvSpPr>
        <p:spPr>
          <a:xfrm>
            <a:off x="762000" y="56834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400" b="1" dirty="0">
                <a:solidFill>
                  <a:srgbClr val="85754E"/>
                </a:solidFill>
                <a:latin typeface="Acumin Pro Extra Light" panose="020B0304020202020204" pitchFamily="34" charset="0"/>
              </a:rPr>
              <a:t>Presentation By PERVEZ NASIM </a:t>
            </a:r>
            <a:endParaRPr lang="en-US" sz="1600" b="1" dirty="0">
              <a:solidFill>
                <a:srgbClr val="85754E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Islamic Co-operative Housing Corporation Ltd.</a:t>
            </a:r>
            <a:endParaRPr lang="en-US" sz="900" b="1" dirty="0">
              <a:solidFill>
                <a:schemeClr val="bg1"/>
              </a:solidFill>
              <a:latin typeface="Acumin Pro Extra Light" panose="020B0304020202020204" pitchFamily="34" charset="0"/>
            </a:endParaRPr>
          </a:p>
          <a:p>
            <a:pPr algn="l">
              <a:buClr>
                <a:schemeClr val="tx1">
                  <a:shade val="95000"/>
                </a:schemeClr>
              </a:buClr>
              <a:defRPr/>
            </a:pPr>
            <a:r>
              <a:rPr lang="en-US" sz="1100" b="1" dirty="0">
                <a:solidFill>
                  <a:schemeClr val="bg1"/>
                </a:solidFill>
                <a:latin typeface="Acumin Pro Extra Light" panose="020B0304020202020204" pitchFamily="34" charset="0"/>
              </a:rPr>
              <a:t> Ansar Financial Group, Canada</a:t>
            </a:r>
          </a:p>
        </p:txBody>
      </p:sp>
    </p:spTree>
    <p:extLst>
      <p:ext uri="{BB962C8B-B14F-4D97-AF65-F5344CB8AC3E}">
        <p14:creationId xmlns:p14="http://schemas.microsoft.com/office/powerpoint/2010/main" val="102949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9565</TotalTime>
  <Words>1843</Words>
  <Application>Microsoft Office PowerPoint</Application>
  <PresentationFormat>Widescreen</PresentationFormat>
  <Paragraphs>236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Abadi Extra Light</vt:lpstr>
      <vt:lpstr>Acumin Pro Extra Light</vt:lpstr>
      <vt:lpstr>Arial</vt:lpstr>
      <vt:lpstr>Calibri</vt:lpstr>
      <vt:lpstr>Freestyle Script</vt:lpstr>
      <vt:lpstr>Pirulen Rg</vt:lpstr>
      <vt:lpstr>Wingdings 3</vt:lpstr>
      <vt:lpstr>Office Theme</vt:lpstr>
      <vt:lpstr>1_Office Theme</vt:lpstr>
      <vt:lpstr>Key Concepts  of Islamic Financing and Interest-Free Home Ownership Program</vt:lpstr>
      <vt:lpstr>Preamble</vt:lpstr>
      <vt:lpstr>IN OTHER WORDS,  WE THE HUMAN BEINGS;</vt:lpstr>
      <vt:lpstr>WE THE HUMAN BEINGS</vt:lpstr>
      <vt:lpstr>SHARIAH (ISLAMIC LAW)  REQUIRES FROM A MUSLIM THAT ONE MUST: </vt:lpstr>
      <vt:lpstr>Misconceptions among Muslims particularly, and among some Non-Muslims, as Well!</vt:lpstr>
      <vt:lpstr>Islamic Co-operative Housing Corporation Ltd.</vt:lpstr>
      <vt:lpstr>  “AFFORRRDABLE AND INTEREST-FREE HOME OWNERSHIP”  ISLAMIC ALTERNATIVE  A PRACTICAL MODEL</vt:lpstr>
      <vt:lpstr>Islamic Co-operative Housing Corporation Ltd.  </vt:lpstr>
      <vt:lpstr>THE SHARIA MODEL ADOPTED BY THE CO-OP</vt:lpstr>
      <vt:lpstr>A PARTNERSHIP  Between the Islamic Financial Institution and The Prospective Home Owner</vt:lpstr>
      <vt:lpstr>Islamic Co-operative Housing Corporation Ltd.</vt:lpstr>
      <vt:lpstr>Our Objectives</vt:lpstr>
      <vt:lpstr>…. to provide   an Opportunity to Committed Muslims all over the World…</vt:lpstr>
      <vt:lpstr>TYPES OF MEMBRSHIP</vt:lpstr>
      <vt:lpstr>MEMBERS COMMITMENTS:</vt:lpstr>
      <vt:lpstr>MEMBERS:</vt:lpstr>
      <vt:lpstr>  MONTHLY RENT REVISION FORM</vt:lpstr>
      <vt:lpstr>SHARING OF GAIN OR LOSS</vt:lpstr>
      <vt:lpstr>INCOME DISTRIBUTION:</vt:lpstr>
      <vt:lpstr>Islamic Co-operative Housing Corporation Ltd.</vt:lpstr>
      <vt:lpstr>ANSAR FINANCIAL GROUP LAUNCHED A NEW CO-OPERATIVE IN 2003</vt:lpstr>
      <vt:lpstr>COMBINED PRESENT STATUS</vt:lpstr>
      <vt:lpstr>OTHER COMMUNITIES COPIED OUR MODEL</vt:lpstr>
      <vt:lpstr>Islamic Co-operative Housing Corporation Ltd.</vt:lpstr>
      <vt:lpstr>OUR OTHER SERVICES AND PROJECTS</vt:lpstr>
      <vt:lpstr>PowerPoint Presentation</vt:lpstr>
      <vt:lpstr>Ansar Financial Group - AFG  (AG - Private + AFDC - Public)</vt:lpstr>
      <vt:lpstr> First Interest-Free Public Company in North America  Ansar Financial and     Development Corporation (AFDC)</vt:lpstr>
      <vt:lpstr>First Interest-Free Public Company in North America listed on Exchange   HIGHLIGHTS OF AFDC IPO</vt:lpstr>
      <vt:lpstr>Core Principles of Business of this Corporation: </vt:lpstr>
      <vt:lpstr>Leading Financial Development of the Community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Shahid S.</dc:creator>
  <cp:lastModifiedBy>Pervez Nasim</cp:lastModifiedBy>
  <cp:revision>100</cp:revision>
  <dcterms:created xsi:type="dcterms:W3CDTF">2019-10-05T16:24:40Z</dcterms:created>
  <dcterms:modified xsi:type="dcterms:W3CDTF">2019-12-05T08:00:10Z</dcterms:modified>
</cp:coreProperties>
</file>